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304" r:id="rId2"/>
    <p:sldId id="274" r:id="rId3"/>
    <p:sldId id="303" r:id="rId4"/>
    <p:sldId id="305" r:id="rId5"/>
    <p:sldId id="290" r:id="rId6"/>
    <p:sldId id="306" r:id="rId7"/>
    <p:sldId id="293" r:id="rId8"/>
    <p:sldId id="295" r:id="rId9"/>
    <p:sldId id="294" r:id="rId10"/>
    <p:sldId id="308" r:id="rId11"/>
    <p:sldId id="307" r:id="rId12"/>
    <p:sldId id="296" r:id="rId13"/>
    <p:sldId id="298" r:id="rId14"/>
    <p:sldId id="299" r:id="rId15"/>
    <p:sldId id="300" r:id="rId16"/>
    <p:sldId id="301" r:id="rId17"/>
    <p:sldId id="316" r:id="rId18"/>
    <p:sldId id="302" r:id="rId19"/>
    <p:sldId id="317" r:id="rId20"/>
    <p:sldId id="29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79004" autoAdjust="0"/>
  </p:normalViewPr>
  <p:slideViewPr>
    <p:cSldViewPr>
      <p:cViewPr varScale="1">
        <p:scale>
          <a:sx n="69" d="100"/>
          <a:sy n="69" d="100"/>
        </p:scale>
        <p:origin x="118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49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95D41-29A0-4EE4-82A7-926579BFE009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555C9-6383-47EB-9B6B-1DC03F3987E4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70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al.dk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907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853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GS: </a:t>
            </a:r>
            <a:r>
              <a:rPr lang="da-DK" dirty="0"/>
              <a:t>Optaget af ordblinde elevers muligheder for deltagelse i læringsfællesskaber og hvordan vi (som fagprofessionelle) kan skabe og udvikle inkluderende læringsmiljøer</a:t>
            </a:r>
          </a:p>
          <a:p>
            <a:endParaRPr lang="da-DK" dirty="0"/>
          </a:p>
          <a:p>
            <a:r>
              <a:rPr lang="da-DK" b="1" dirty="0"/>
              <a:t>Annette: </a:t>
            </a:r>
          </a:p>
          <a:p>
            <a:endParaRPr lang="da-DK" b="1" dirty="0"/>
          </a:p>
          <a:p>
            <a:r>
              <a:rPr lang="da-DK" dirty="0"/>
              <a:t>Og hvem er I?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8265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8202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4871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NGO 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kke statslig organisation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Generalforsamling: </a:t>
            </a:r>
            <a:r>
              <a:rPr lang="da-DK" dirty="0" err="1">
                <a:effectLst/>
              </a:rPr>
              <a:t>ROAL’s</a:t>
            </a:r>
            <a:r>
              <a:rPr lang="da-DK" dirty="0">
                <a:effectLst/>
              </a:rPr>
              <a:t> øverste ledelse er generalforsamlingen. Ordinær generalforsamling afholdes i fjerde kvartal hvert andet år i ulige år og indvarsles pr. mail til foreningens medlemmer senest 1 måned før afholdelse. 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741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a-DK" b="1" dirty="0"/>
              <a:t>Styregruppen a</a:t>
            </a:r>
            <a:r>
              <a:rPr lang="da-DK" dirty="0"/>
              <a:t>rbejder ud fra organisationens vedtægter og er foreningen daglige ledelse. Styregruppen er bredt repræsenteret i uddannelsessystemet :0) </a:t>
            </a:r>
          </a:p>
          <a:p>
            <a:pPr>
              <a:buFont typeface="Wingdings" panose="05000000000000000000" pitchFamily="2" charset="2"/>
              <a:buNone/>
            </a:pPr>
            <a:endParaRPr lang="da-DK" dirty="0"/>
          </a:p>
          <a:p>
            <a:pPr>
              <a:buFont typeface="Wingdings" panose="05000000000000000000" pitchFamily="2" charset="2"/>
              <a:buNone/>
            </a:pPr>
            <a:r>
              <a:rPr lang="da-DK" b="1" dirty="0"/>
              <a:t>Vedtægter </a:t>
            </a:r>
            <a:r>
              <a:rPr lang="da-DK" b="0" dirty="0"/>
              <a:t>– se PDF :0) 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7696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Foreningen kerneopgave: 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aretage interesser på området, arrangere temadag (eksempler)og ad hoc grupper (senere i oplægget)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Temadage – 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præsentation af de sidste…. </a:t>
            </a:r>
          </a:p>
          <a:p>
            <a:endParaRPr lang="da-DK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Bliv medlem: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Pris: 600 kr. Hvis du ikke allerede er medlem af ROAL, bliver du det ved din tilmelding. Det koster ikke ekstra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 vil herefter få mails vedr. initiativer i ROAL og være en del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ROAL’s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netværk. Læs mere på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ROAL’s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hjemmeside: </a:t>
            </a:r>
            <a:r>
              <a:rPr lang="da-DK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www.roal.dk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8561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2236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355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9165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2026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5399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989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219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Hjemmeside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Medlemskab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Produkter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555C9-6383-47EB-9B6B-1DC03F3987E4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0850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80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143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1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437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755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198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8796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283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69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483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92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A0B8FB49-B452-4A32-8036-8C1EBC47D60A}" type="datetimeFigureOut">
              <a:rPr lang="da-DK" smtClean="0"/>
              <a:pPr/>
              <a:t>25-11-2019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B1B8F948-E336-44F7-881D-9B36A04790AE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04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nnetteklint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about:blan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about:blan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hyperlink" Target="about:blan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about:blan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about:blan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about:blank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97AC91-6AD7-453A-A09A-E04FB1FFAA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4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22994C-AFA1-4795-99B4-A01C665215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099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5695FC4-C18A-4987-82D4-14912C028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707" y="640080"/>
            <a:ext cx="4698966" cy="3034857"/>
          </a:xfrm>
        </p:spPr>
        <p:txBody>
          <a:bodyPr anchor="b">
            <a:normAutofit/>
          </a:bodyPr>
          <a:lstStyle/>
          <a:p>
            <a:r>
              <a:rPr lang="da-DK" sz="3700" dirty="0">
                <a:solidFill>
                  <a:srgbClr val="B00082"/>
                </a:solidFill>
              </a:rPr>
              <a:t/>
            </a:r>
            <a:br>
              <a:rPr lang="da-DK" sz="3700" dirty="0">
                <a:solidFill>
                  <a:srgbClr val="B00082"/>
                </a:solidFill>
              </a:rPr>
            </a:br>
            <a:r>
              <a:rPr lang="da-DK" sz="3700" b="1" dirty="0">
                <a:solidFill>
                  <a:srgbClr val="B00082"/>
                </a:solidFill>
              </a:rPr>
              <a:t>ROAL- Samrådet </a:t>
            </a:r>
            <a:r>
              <a:rPr lang="da-DK" sz="3700" b="1" dirty="0" smtClean="0">
                <a:solidFill>
                  <a:srgbClr val="B00082"/>
                </a:solidFill>
              </a:rPr>
              <a:t>for ordblindhed </a:t>
            </a:r>
            <a:br>
              <a:rPr lang="da-DK" sz="3700" b="1" dirty="0" smtClean="0">
                <a:solidFill>
                  <a:srgbClr val="B00082"/>
                </a:solidFill>
              </a:rPr>
            </a:br>
            <a:r>
              <a:rPr lang="da-DK" sz="3700" b="1" dirty="0" smtClean="0">
                <a:solidFill>
                  <a:srgbClr val="B00082"/>
                </a:solidFill>
              </a:rPr>
              <a:t>og </a:t>
            </a:r>
            <a:r>
              <a:rPr lang="da-DK" sz="3700" b="1" dirty="0">
                <a:solidFill>
                  <a:srgbClr val="B00082"/>
                </a:solidFill>
              </a:rPr>
              <a:t>andre læsevanskeligheder </a:t>
            </a:r>
            <a:r>
              <a:rPr lang="da-DK" sz="3700" b="1" dirty="0">
                <a:solidFill>
                  <a:srgbClr val="FFFFFF"/>
                </a:solidFill>
              </a:rPr>
              <a:t/>
            </a:r>
            <a:br>
              <a:rPr lang="da-DK" sz="3700" b="1" dirty="0">
                <a:solidFill>
                  <a:srgbClr val="FFFFFF"/>
                </a:solidFill>
              </a:rPr>
            </a:br>
            <a:endParaRPr lang="da-DK" sz="3700" dirty="0">
              <a:solidFill>
                <a:srgbClr val="FFFFFF"/>
              </a:solidFill>
            </a:endParaRP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287B5ED2-1D4C-442A-9E65-EA61DB84B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190" y="3849539"/>
            <a:ext cx="4640064" cy="2359417"/>
          </a:xfrm>
        </p:spPr>
        <p:txBody>
          <a:bodyPr anchor="t">
            <a:normAutofit/>
          </a:bodyPr>
          <a:lstStyle/>
          <a:p>
            <a:pPr algn="r"/>
            <a:r>
              <a:rPr lang="da-DK" sz="2000" b="1" dirty="0">
                <a:solidFill>
                  <a:srgbClr val="FFFFFF"/>
                </a:solidFill>
              </a:rPr>
              <a:t>Tirsdag d. 6. august 2019</a:t>
            </a:r>
            <a:r>
              <a:rPr lang="da-DK" sz="2000" dirty="0">
                <a:solidFill>
                  <a:srgbClr val="FFFFFF"/>
                </a:solidFill>
              </a:rPr>
              <a:t/>
            </a:r>
            <a:br>
              <a:rPr lang="da-DK" sz="2000" dirty="0">
                <a:solidFill>
                  <a:srgbClr val="FFFFFF"/>
                </a:solidFill>
              </a:rPr>
            </a:br>
            <a:r>
              <a:rPr lang="da-DK" sz="2000" dirty="0">
                <a:solidFill>
                  <a:srgbClr val="FFFFFF"/>
                </a:solidFill>
              </a:rPr>
              <a:t>Annette Klint &amp; </a:t>
            </a:r>
          </a:p>
          <a:p>
            <a:pPr algn="r"/>
            <a:r>
              <a:rPr lang="da-DK" sz="2000" dirty="0">
                <a:solidFill>
                  <a:srgbClr val="FFFFFF"/>
                </a:solidFill>
              </a:rPr>
              <a:t>Gitte Skipper 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7389CEC6-59FD-4AB5-A267-023AB12FA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84092" y="484633"/>
            <a:ext cx="2783502" cy="278350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54F0E60-E287-4D23-BE89-0D409CC652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09" y="3765314"/>
            <a:ext cx="44577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5C2124D-DC06-49E3-A37E-A473EFDA0D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82" y="3922521"/>
            <a:ext cx="2423698" cy="24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9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Indhold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8096" y="2028019"/>
            <a:ext cx="8075240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da-DK" sz="2400" dirty="0"/>
              <a:t>Præsentation</a:t>
            </a:r>
          </a:p>
          <a:p>
            <a:pPr marL="457200" indent="-457200">
              <a:buFont typeface="Tw Cen MT" panose="020B0602020104020603" pitchFamily="34" charset="0"/>
              <a:buAutoNum type="arabicPeriod"/>
            </a:pPr>
            <a:r>
              <a:rPr lang="da-DK" sz="2400" dirty="0"/>
              <a:t>Struktur og tanker bag ROAL</a:t>
            </a:r>
          </a:p>
          <a:p>
            <a:pPr marL="457200" indent="-457200">
              <a:buFont typeface="Tw Cen MT" panose="020B0602020104020603" pitchFamily="34" charset="0"/>
              <a:buAutoNum type="arabicPeriod"/>
            </a:pPr>
            <a:r>
              <a:rPr lang="da-DK" sz="2400" dirty="0"/>
              <a:t>Ad hoc-grupper </a:t>
            </a:r>
          </a:p>
          <a:p>
            <a:pPr marL="457200" indent="-457200">
              <a:buFont typeface="Tw Cen MT" panose="020B0602020104020603" pitchFamily="34" charset="0"/>
              <a:buAutoNum type="arabicPeriod"/>
            </a:pPr>
            <a:r>
              <a:rPr lang="da-DK" sz="2400" dirty="0"/>
              <a:t>Afrunding </a:t>
            </a:r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99792" y="4803094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0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0BAE2B7-78B9-4B97-85DE-6646C285F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7973516" cy="1463040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rgbClr val="B00082"/>
                </a:solidFill>
              </a:rPr>
              <a:t>1. præsentation</a:t>
            </a:r>
            <a:endParaRPr lang="da-DK" sz="4000" dirty="0"/>
          </a:p>
        </p:txBody>
      </p:sp>
      <p:pic>
        <p:nvPicPr>
          <p:cNvPr id="6" name="Billede 5" descr="ROAL logo.jpg">
            <a:extLst>
              <a:ext uri="{FF2B5EF4-FFF2-40B4-BE49-F238E27FC236}">
                <a16:creationId xmlns:a16="http://schemas.microsoft.com/office/drawing/2014/main" id="{A5C828CB-B11F-4399-A18E-051ACE9496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40538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2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E01D0D-9FF1-41D4-8604-4645F035B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B00082"/>
                </a:solidFill>
              </a:rPr>
              <a:t>præsentation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EA2F8BF-3544-4E23-A52F-0E0944F30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Gitte Skipper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7A2771-A2D7-4861-834C-B89DB5DB50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Konsulent på Kompetencecenter for Læsning</a:t>
            </a:r>
          </a:p>
          <a:p>
            <a:pPr marL="0" indent="0">
              <a:buNone/>
            </a:pPr>
            <a:r>
              <a:rPr lang="da-DK" dirty="0"/>
              <a:t>Leder af specialklasserne på Rosenvangskolen</a:t>
            </a:r>
          </a:p>
          <a:p>
            <a:pPr marL="0" indent="0">
              <a:buNone/>
            </a:pPr>
            <a:r>
              <a:rPr lang="da-DK" dirty="0"/>
              <a:t>Master i Pædagogisk udvikling</a:t>
            </a:r>
          </a:p>
          <a:p>
            <a:pPr marL="0" indent="0">
              <a:buNone/>
            </a:pPr>
            <a:endParaRPr lang="da-DK" sz="2400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43F144A-3CDA-4393-BF8B-2782E75B5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Annette Klint 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82ED9AF-76DF-4260-8608-D9C718CBC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4544506" cy="3341572"/>
          </a:xfrm>
        </p:spPr>
        <p:txBody>
          <a:bodyPr/>
          <a:lstStyle/>
          <a:p>
            <a:r>
              <a:rPr lang="da-DK" dirty="0" smtClean="0"/>
              <a:t>Nu - Læsekonsulent Kalundborg Kommune</a:t>
            </a:r>
          </a:p>
          <a:p>
            <a:r>
              <a:rPr lang="da-DK" dirty="0" smtClean="0"/>
              <a:t>Snart - Læsekonsulent i </a:t>
            </a:r>
            <a:r>
              <a:rPr lang="da-DK" dirty="0" smtClean="0">
                <a:hlinkClick r:id="rId3"/>
              </a:rPr>
              <a:t>læseråd.dk</a:t>
            </a:r>
            <a:r>
              <a:rPr lang="da-DK" dirty="0" smtClean="0"/>
              <a:t>   </a:t>
            </a:r>
          </a:p>
          <a:p>
            <a:r>
              <a:rPr lang="da-DK" dirty="0" smtClean="0"/>
              <a:t>PD i læsning og skrivning</a:t>
            </a:r>
          </a:p>
          <a:p>
            <a:r>
              <a:rPr lang="da-DK" dirty="0" smtClean="0"/>
              <a:t>PD ordblindeundervisning for voksne</a:t>
            </a:r>
          </a:p>
        </p:txBody>
      </p:sp>
      <p:pic>
        <p:nvPicPr>
          <p:cNvPr id="7" name="Billede 6" descr="ROAL logo.jpg">
            <a:extLst>
              <a:ext uri="{FF2B5EF4-FFF2-40B4-BE49-F238E27FC236}">
                <a16:creationId xmlns:a16="http://schemas.microsoft.com/office/drawing/2014/main" id="{3C8A6F65-0A86-40CF-AB3E-B00ED992CA5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0106" y="4852035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9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E8F241B-4F07-4012-BF58-6C108DA6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010619"/>
            <a:ext cx="7772400" cy="1362075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rgbClr val="B00082"/>
                </a:solidFill>
              </a:rPr>
              <a:t>2. Struktur og tanker bag ROAL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050926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1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Om ROAL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39986" y="1916832"/>
            <a:ext cx="798176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b="1" dirty="0"/>
              <a:t>Mission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 At sikre ligeværdig deltagelse i samfundet for mennesker med ordblindhed og andre læsevanskeligheder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 At sikre kontinuitet og sammenhæng i indsatsen for målgruppen og sikre optimal ressourceudnyttelse</a:t>
            </a:r>
          </a:p>
          <a:p>
            <a:pPr marL="0" indent="0">
              <a:buNone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27" y="4985470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3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En dansk ngo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39986" y="1916832"/>
            <a:ext cx="750442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b="1" dirty="0"/>
              <a:t>Særlige kendetegn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400" dirty="0"/>
              <a:t> </a:t>
            </a:r>
            <a:r>
              <a:rPr lang="da-DK" sz="2400" dirty="0" smtClean="0"/>
              <a:t>Oprettet </a:t>
            </a:r>
            <a:r>
              <a:rPr lang="da-DK" sz="2400" dirty="0"/>
              <a:t>i 2010 som en landsdækkende forening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400" dirty="0"/>
              <a:t> Et netværk på tværs af organisationer og uddannelsessektorer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400" dirty="0"/>
              <a:t> Har pt. 675 medlemmer (undervisere og vejledere)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400" dirty="0"/>
              <a:t> Styregruppen vælges på generalforsamlingen og arbejder frivilligt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4985470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Styregruppen 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584" y="1772816"/>
            <a:ext cx="7859216" cy="4389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/>
              <a:t>Styregruppen består af:</a:t>
            </a:r>
          </a:p>
          <a:p>
            <a:r>
              <a:rPr lang="da-DK" sz="1800" dirty="0"/>
              <a:t>Annette Klint, L</a:t>
            </a:r>
            <a:r>
              <a:rPr lang="da-DK" sz="1800" dirty="0" smtClean="0"/>
              <a:t>æseråd </a:t>
            </a:r>
            <a:r>
              <a:rPr lang="da-DK" sz="1800" dirty="0"/>
              <a:t>(</a:t>
            </a:r>
            <a:r>
              <a:rPr lang="da-DK" sz="1800" dirty="0">
                <a:hlinkClick r:id="rId3"/>
              </a:rPr>
              <a:t>annetteklint@gmail.com</a:t>
            </a:r>
            <a:r>
              <a:rPr lang="da-DK" sz="1800" dirty="0"/>
              <a:t>)</a:t>
            </a:r>
          </a:p>
          <a:p>
            <a:r>
              <a:rPr lang="da-DK" sz="1800" dirty="0"/>
              <a:t>Birgit Dilling </a:t>
            </a:r>
            <a:r>
              <a:rPr lang="da-DK" sz="1800" dirty="0" err="1"/>
              <a:t>Jandorf</a:t>
            </a:r>
            <a:r>
              <a:rPr lang="da-DK" sz="1800" dirty="0"/>
              <a:t>, HUSET </a:t>
            </a:r>
            <a:r>
              <a:rPr lang="da-DK" sz="1800" dirty="0" err="1"/>
              <a:t>Jandorf</a:t>
            </a:r>
            <a:r>
              <a:rPr lang="da-DK" sz="1800" dirty="0"/>
              <a:t> (</a:t>
            </a:r>
            <a:r>
              <a:rPr lang="da-DK" sz="1800" dirty="0">
                <a:hlinkClick r:id="rId4"/>
              </a:rPr>
              <a:t>birgit@husetjandorf.dk</a:t>
            </a:r>
            <a:r>
              <a:rPr lang="da-DK" sz="1800" dirty="0"/>
              <a:t>)</a:t>
            </a:r>
          </a:p>
          <a:p>
            <a:r>
              <a:rPr lang="da-DK" sz="1800" dirty="0"/>
              <a:t>Erik Arendal, Aarhus Universitet (</a:t>
            </a:r>
            <a:r>
              <a:rPr lang="da-DK" sz="1800" dirty="0">
                <a:hlinkClick r:id="rId4"/>
              </a:rPr>
              <a:t>era@au.dk</a:t>
            </a:r>
            <a:r>
              <a:rPr lang="da-DK" sz="1800" dirty="0"/>
              <a:t>)</a:t>
            </a:r>
          </a:p>
          <a:p>
            <a:r>
              <a:rPr lang="da-DK" sz="1800" dirty="0"/>
              <a:t>Gitte Skipper. Kompetencecenter for Læsning (</a:t>
            </a:r>
            <a:r>
              <a:rPr lang="da-DK" sz="1800" dirty="0">
                <a:hlinkClick r:id="rId4"/>
              </a:rPr>
              <a:t>giski@aarhus.dk</a:t>
            </a:r>
            <a:r>
              <a:rPr lang="da-DK" sz="1800" dirty="0"/>
              <a:t>)</a:t>
            </a:r>
          </a:p>
          <a:p>
            <a:r>
              <a:rPr lang="da-DK" sz="1800" dirty="0"/>
              <a:t>Karina Elsig Thøgersen, UC Syd (</a:t>
            </a:r>
            <a:r>
              <a:rPr lang="da-DK" sz="1800" dirty="0">
                <a:hlinkClick r:id="rId4"/>
              </a:rPr>
              <a:t>keth@ucsyd.dk</a:t>
            </a:r>
            <a:r>
              <a:rPr lang="da-DK" sz="1800" dirty="0"/>
              <a:t>)</a:t>
            </a:r>
          </a:p>
          <a:p>
            <a:r>
              <a:rPr lang="da-DK" sz="1800" dirty="0"/>
              <a:t>Kirsten Friis, Nationalt Videncenter for Læsning (</a:t>
            </a:r>
            <a:r>
              <a:rPr lang="da-DK" sz="1800" dirty="0">
                <a:hlinkClick r:id="rId4"/>
              </a:rPr>
              <a:t>kfl@kp.dk</a:t>
            </a:r>
            <a:r>
              <a:rPr lang="da-DK" sz="1800" dirty="0"/>
              <a:t>)</a:t>
            </a:r>
          </a:p>
          <a:p>
            <a:r>
              <a:rPr lang="da-DK" sz="1800" dirty="0"/>
              <a:t>Marie Wolter Bertelsen, VUC Roskilde (</a:t>
            </a:r>
            <a:r>
              <a:rPr lang="da-DK" sz="1800" dirty="0">
                <a:hlinkClick r:id="rId4"/>
              </a:rPr>
              <a:t>RMW@vucroskilde.dk</a:t>
            </a:r>
            <a:r>
              <a:rPr lang="da-DK" sz="1800" dirty="0"/>
              <a:t>)</a:t>
            </a:r>
          </a:p>
          <a:p>
            <a:r>
              <a:rPr lang="da-DK" sz="1800" dirty="0"/>
              <a:t>Visti Søvsø Hansen, Kompetencecenter for Læsning (</a:t>
            </a:r>
            <a:r>
              <a:rPr lang="da-DK" sz="1800" dirty="0">
                <a:hlinkClick r:id="rId4"/>
              </a:rPr>
              <a:t>vistso@aarhus.dk</a:t>
            </a:r>
            <a:r>
              <a:rPr lang="da-DK" sz="1800" dirty="0"/>
              <a:t>)</a:t>
            </a:r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88963" y="5221705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temadage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8096" y="2286000"/>
            <a:ext cx="7290055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Sproglig udvikling i fagene -  sprogbaseret undervisning (2019)</a:t>
            </a:r>
          </a:p>
          <a:p>
            <a:pPr marL="0" indent="0">
              <a:buNone/>
            </a:pPr>
            <a:r>
              <a:rPr lang="da-DK" dirty="0"/>
              <a:t>Læseforståelse og læseforståelsesvanskeligheder (2017)</a:t>
            </a:r>
          </a:p>
          <a:p>
            <a:pPr marL="0" indent="0">
              <a:buNone/>
            </a:pPr>
            <a:r>
              <a:rPr lang="da-DK" dirty="0"/>
              <a:t>Netværks betydning i arbejdet med børn og unge i læse- skrivevanskeligheder (2016)</a:t>
            </a:r>
          </a:p>
          <a:p>
            <a:pPr marL="0" indent="0">
              <a:buNone/>
            </a:pPr>
            <a:r>
              <a:rPr lang="da-DK" dirty="0"/>
              <a:t>Ordblindhed og andre læse-skrivevanskeligheder: tidlig identifikation og pædagogisk indsats (2016)</a:t>
            </a:r>
          </a:p>
          <a:p>
            <a:pPr marL="0" indent="0">
              <a:buNone/>
            </a:pPr>
            <a:r>
              <a:rPr lang="da-DK" dirty="0"/>
              <a:t>Den nye nationale ordblindetest i praksis (2014) </a:t>
            </a:r>
          </a:p>
          <a:p>
            <a:pPr marL="457200" indent="-457200">
              <a:buAutoNum type="arabicPeriod"/>
            </a:pPr>
            <a:endParaRPr lang="da-DK" dirty="0"/>
          </a:p>
          <a:p>
            <a:pPr marL="457200" indent="-457200">
              <a:buAutoNum type="arabicPeriod"/>
            </a:pPr>
            <a:endParaRPr lang="da-DK" dirty="0"/>
          </a:p>
          <a:p>
            <a:pPr marL="457200" indent="-457200">
              <a:buAutoNum type="arabicPeriod"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476" y="4852035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7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1B3AC0-3137-451A-9050-EA849E6E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rgbClr val="B00082"/>
                </a:solidFill>
              </a:rPr>
              <a:t>Næste temadag/generalforsamling</a:t>
            </a:r>
          </a:p>
        </p:txBody>
      </p:sp>
      <p:pic>
        <p:nvPicPr>
          <p:cNvPr id="4" name="Billede 3" descr="ROAL logo.jpg">
            <a:extLst>
              <a:ext uri="{FF2B5EF4-FFF2-40B4-BE49-F238E27FC236}">
                <a16:creationId xmlns:a16="http://schemas.microsoft.com/office/drawing/2014/main" id="{989B6CA5-956F-4D31-9DB3-6359DA6BD4E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359" y="2516256"/>
            <a:ext cx="2291737" cy="2291737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853164-D7D8-4A1B-A9B2-892103EA9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709" y="2516256"/>
            <a:ext cx="4260441" cy="3793104"/>
          </a:xfrm>
        </p:spPr>
        <p:txBody>
          <a:bodyPr>
            <a:normAutofit/>
          </a:bodyPr>
          <a:lstStyle/>
          <a:p>
            <a:r>
              <a:rPr lang="da-DK" b="1" dirty="0"/>
              <a:t>Ordblindevenlig undervisning på tværs af grundskole, FGU og OBU </a:t>
            </a:r>
          </a:p>
          <a:p>
            <a:r>
              <a:rPr lang="da-DK" dirty="0"/>
              <a:t>Tirsdag den 12. november 2019</a:t>
            </a:r>
          </a:p>
          <a:p>
            <a:r>
              <a:rPr lang="da-DK" dirty="0"/>
              <a:t>Kl. 09.30 – 15.15 - Nislevgård Efterskole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862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D392D-6261-4CC2-A3F8-5CCA066F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solidFill>
                  <a:srgbClr val="B00082"/>
                </a:solidFill>
              </a:rPr>
              <a:t>Mere info om </a:t>
            </a:r>
            <a:r>
              <a:rPr lang="da-DK" sz="4000" dirty="0" err="1">
                <a:solidFill>
                  <a:srgbClr val="B00082"/>
                </a:solidFill>
              </a:rPr>
              <a:t>roal</a:t>
            </a:r>
            <a:endParaRPr lang="da-DK" sz="4000" dirty="0">
              <a:solidFill>
                <a:srgbClr val="B00082"/>
              </a:solidFill>
            </a:endParaRP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48720164-1EFC-4BC0-92FC-6C742C40C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4822" y="1716312"/>
            <a:ext cx="5814355" cy="4569592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573E715-8F16-414D-B8A8-6C337E0E6901}"/>
              </a:ext>
            </a:extLst>
          </p:cNvPr>
          <p:cNvSpPr txBox="1"/>
          <p:nvPr/>
        </p:nvSpPr>
        <p:spPr>
          <a:xfrm>
            <a:off x="4139952" y="6314195"/>
            <a:ext cx="333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i="1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Kilde: www.roal.dk</a:t>
            </a:r>
            <a:r>
              <a:rPr lang="da-DK" i="1" dirty="0">
                <a:solidFill>
                  <a:srgbClr val="00206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7480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E8F241B-4F07-4012-BF58-6C108DA6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997" y="4960137"/>
            <a:ext cx="7469460" cy="1463040"/>
          </a:xfrm>
        </p:spPr>
        <p:txBody>
          <a:bodyPr/>
          <a:lstStyle/>
          <a:p>
            <a:r>
              <a:rPr lang="da-DK" dirty="0">
                <a:solidFill>
                  <a:srgbClr val="B00082"/>
                </a:solidFill>
              </a:rPr>
              <a:t>3. Ad hoc-grupper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5997" y="1082855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Netværk i Jylland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99592" y="1731963"/>
            <a:ext cx="7822160" cy="44302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2400" b="1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27" y="5126037"/>
            <a:ext cx="1457325" cy="1457325"/>
          </a:xfrm>
          <a:prstGeom prst="rect">
            <a:avLst/>
          </a:prstGeom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492152" y="2204864"/>
            <a:ext cx="82296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LST som kvalificerende og inkluderende redskab i almenundervisningen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Tekniske og programelle løsninger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Vejlederrollen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da-DK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ladsholder til indhold 2"/>
          <p:cNvSpPr txBox="1">
            <a:spLocks/>
          </p:cNvSpPr>
          <p:nvPr/>
        </p:nvSpPr>
        <p:spPr>
          <a:xfrm>
            <a:off x="492152" y="4509119"/>
            <a:ext cx="82296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2400" dirty="0" smtClean="0">
                <a:solidFill>
                  <a:prstClr val="black"/>
                </a:solidFill>
                <a:latin typeface="Calibri"/>
              </a:rPr>
              <a:t>Kontakt      </a:t>
            </a:r>
            <a:r>
              <a:rPr lang="da-DK" sz="2400" dirty="0" smtClean="0">
                <a:solidFill>
                  <a:prstClr val="black"/>
                </a:solidFill>
                <a:latin typeface="Calibri"/>
                <a:hlinkClick r:id="rId4"/>
              </a:rPr>
              <a:t>vistso@aarhus.dk</a:t>
            </a:r>
            <a:r>
              <a:rPr lang="da-DK" sz="2400" dirty="0" smtClean="0">
                <a:solidFill>
                  <a:prstClr val="black"/>
                </a:solidFill>
                <a:latin typeface="Calibri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endParaRPr lang="da-DK" sz="2400" dirty="0" smtClean="0">
              <a:solidFill>
                <a:prstClr val="black"/>
              </a:solidFill>
              <a:latin typeface="Calibri"/>
            </a:endParaRPr>
          </a:p>
          <a:p>
            <a:pPr marL="457200" indent="-457200">
              <a:buFont typeface="Arial" pitchFamily="34" charset="0"/>
              <a:buAutoNum type="arabicPeriod"/>
            </a:pPr>
            <a:endParaRPr lang="da-DK" sz="2400" dirty="0" smtClean="0">
              <a:solidFill>
                <a:prstClr val="black"/>
              </a:solidFill>
              <a:latin typeface="Calibri"/>
            </a:endParaRPr>
          </a:p>
          <a:p>
            <a:pPr marL="457200" indent="-457200">
              <a:buFont typeface="Arial" pitchFamily="34" charset="0"/>
              <a:buAutoNum type="arabicPeriod"/>
            </a:pPr>
            <a:endParaRPr lang="da-DK" sz="2400" dirty="0" smtClean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da-DK" sz="2400" dirty="0" smtClean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da-DK" sz="2400" dirty="0" smtClean="0">
              <a:solidFill>
                <a:prstClr val="black"/>
              </a:solidFill>
              <a:latin typeface="Calibri"/>
            </a:endParaRPr>
          </a:p>
          <a:p>
            <a:pPr>
              <a:buFontTx/>
              <a:buChar char="-"/>
            </a:pPr>
            <a:endParaRPr lang="da-DK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771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Testvejledernes kvalifikationer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99592" y="1844824"/>
            <a:ext cx="7787208" cy="43174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2400" b="1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27" y="5126037"/>
            <a:ext cx="1457325" cy="1457325"/>
          </a:xfrm>
          <a:prstGeom prst="rect">
            <a:avLst/>
          </a:prstGeom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918405" y="1774331"/>
            <a:ext cx="8686800" cy="11506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Testvejlederen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Egenskaber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Viden om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Afdækning af forudsætninger for og skriftsproglige færdigheder</a:t>
            </a:r>
          </a:p>
          <a:p>
            <a:pPr lvl="0">
              <a:buFontTx/>
              <a:buChar char="-"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Udarbejdelse af handleplan	</a:t>
            </a:r>
          </a:p>
          <a:p>
            <a:pPr marL="0" lvl="0" indent="0">
              <a:buNone/>
              <a:defRPr/>
            </a:pPr>
            <a:r>
              <a:rPr lang="da-DK" sz="1200" dirty="0" smtClean="0">
                <a:hlinkClick r:id="rId4"/>
              </a:rPr>
              <a:t>http</a:t>
            </a:r>
            <a:r>
              <a:rPr lang="da-DK" sz="900" dirty="0">
                <a:hlinkClick r:id="rId4"/>
              </a:rPr>
              <a:t>://</a:t>
            </a:r>
            <a:r>
              <a:rPr lang="da-DK" sz="1200" dirty="0">
                <a:hlinkClick r:id="rId4"/>
              </a:rPr>
              <a:t>roal.dk/wp-content/uploads/2019/07/Roal-Pr%C3%A6cisering-af-testvejledernes-kvalifikationer-i-forbindelse-med-national-ordblindetest-ROAL.pdf</a:t>
            </a: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768096" y="2981607"/>
            <a:ext cx="7084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da-DK" sz="1400" i="1" dirty="0" smtClean="0">
                <a:solidFill>
                  <a:prstClr val="black"/>
                </a:solidFill>
                <a:latin typeface="Calibri"/>
              </a:rPr>
              <a:t>Forslag til kursus </a:t>
            </a:r>
            <a:r>
              <a:rPr lang="da-DK" sz="1400" i="1" dirty="0" err="1" smtClean="0">
                <a:solidFill>
                  <a:prstClr val="black"/>
                </a:solidFill>
                <a:latin typeface="Calibri"/>
              </a:rPr>
              <a:t>m.h.p</a:t>
            </a:r>
            <a:r>
              <a:rPr lang="da-DK" sz="1400" i="1" dirty="0" smtClean="0">
                <a:solidFill>
                  <a:prstClr val="black"/>
                </a:solidFill>
                <a:latin typeface="Calibri"/>
              </a:rPr>
              <a:t>. kvalificering</a:t>
            </a:r>
            <a:endParaRPr lang="da-DK" sz="14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40" y="3429000"/>
            <a:ext cx="6454735" cy="349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8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ROAL Handleplan </a:t>
            </a:r>
            <a:endParaRPr lang="da-DK" sz="28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27" y="5126037"/>
            <a:ext cx="1457325" cy="1457325"/>
          </a:xfrm>
          <a:prstGeom prst="rect">
            <a:avLst/>
          </a:prstGeom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483024" y="2117903"/>
            <a:ext cx="8229600" cy="2751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Elevens evaluering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Forældres evaluering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Kvalificerende it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Læringsmiljø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Læsefærdigheder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Skriftlig formulering og stavefærdigheder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do – liste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kstfelt 5"/>
          <p:cNvSpPr txBox="1"/>
          <p:nvPr/>
        </p:nvSpPr>
        <p:spPr>
          <a:xfrm>
            <a:off x="481743" y="5029145"/>
            <a:ext cx="2458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da-DK" sz="2000" b="1" dirty="0" smtClean="0">
                <a:solidFill>
                  <a:srgbClr val="2C2466"/>
                </a:solidFill>
                <a:latin typeface="Calibri"/>
              </a:rPr>
              <a:t>Guide</a:t>
            </a:r>
            <a:endParaRPr lang="da-DK" sz="2000" b="1" dirty="0">
              <a:solidFill>
                <a:srgbClr val="2C2466"/>
              </a:solidFill>
              <a:latin typeface="Calibri"/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487828" y="5585942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da-DK" dirty="0">
                <a:solidFill>
                  <a:srgbClr val="4BACC6">
                    <a:lumMod val="50000"/>
                  </a:srgbClr>
                </a:solidFill>
                <a:latin typeface="Calibri"/>
                <a:hlinkClick r:id="rId4"/>
              </a:rPr>
              <a:t>http</a:t>
            </a:r>
            <a:r>
              <a:rPr lang="da-DK" dirty="0">
                <a:solidFill>
                  <a:prstClr val="black"/>
                </a:solidFill>
                <a:latin typeface="Calibri"/>
                <a:hlinkClick r:id="rId4"/>
              </a:rPr>
              <a:t>://roal.dk/produkter</a:t>
            </a:r>
            <a:r>
              <a:rPr lang="da-DK" dirty="0" smtClean="0">
                <a:solidFill>
                  <a:prstClr val="black"/>
                </a:solidFill>
                <a:latin typeface="Calibri"/>
                <a:hlinkClick r:id="rId4"/>
              </a:rPr>
              <a:t>/</a:t>
            </a:r>
            <a:r>
              <a:rPr lang="da-DK" dirty="0" smtClean="0">
                <a:solidFill>
                  <a:prstClr val="black"/>
                </a:solidFill>
                <a:latin typeface="Calibri"/>
              </a:rPr>
              <a:t>  </a:t>
            </a:r>
          </a:p>
          <a:p>
            <a:pPr defTabSz="914400"/>
            <a:r>
              <a:rPr lang="da-DK" dirty="0">
                <a:solidFill>
                  <a:prstClr val="black"/>
                </a:solidFill>
                <a:latin typeface="Calibri"/>
                <a:hlinkClick r:id="rId4"/>
              </a:rPr>
              <a:t>https://</a:t>
            </a:r>
            <a:r>
              <a:rPr lang="da-DK" dirty="0" smtClean="0">
                <a:solidFill>
                  <a:prstClr val="black"/>
                </a:solidFill>
                <a:latin typeface="Calibri"/>
                <a:hlinkClick r:id="rId4"/>
              </a:rPr>
              <a:t>nota.dk/services/ordblinde-ambassad%C3%B8r</a:t>
            </a:r>
            <a:r>
              <a:rPr lang="da-DK" dirty="0" smtClean="0">
                <a:solidFill>
                  <a:prstClr val="black"/>
                </a:solidFill>
                <a:latin typeface="Calibri"/>
              </a:rPr>
              <a:t> </a:t>
            </a:r>
            <a:endParaRPr lang="da-DK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294" y="1196752"/>
            <a:ext cx="1707028" cy="117053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216" y="2596576"/>
            <a:ext cx="1816765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9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Ordblinde-risikoelever og NOTA</a:t>
            </a:r>
            <a:endParaRPr lang="da-DK" sz="28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27" y="5126037"/>
            <a:ext cx="1457325" cy="1457325"/>
          </a:xfrm>
          <a:prstGeom prst="rect">
            <a:avLst/>
          </a:prstGeom>
        </p:spPr>
      </p:pic>
      <p:sp>
        <p:nvSpPr>
          <p:cNvPr id="7" name="Pladsholder til indhold 2"/>
          <p:cNvSpPr txBox="1">
            <a:spLocks/>
          </p:cNvSpPr>
          <p:nvPr/>
        </p:nvSpPr>
        <p:spPr>
          <a:xfrm>
            <a:off x="-17700" y="2190674"/>
            <a:ext cx="9073008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Baggrund</a:t>
            </a:r>
            <a:r>
              <a:rPr kumimoji="0" lang="da-DK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da-DK" sz="1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Vores (Karen Bangert, Visti Hansen og Annette Klint) bekymring for de 12.000-20.000 indskolingselever, som vurderes at være i risiko for ordblindhed.</a:t>
            </a: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Pladsholder til indhold 2"/>
          <p:cNvSpPr txBox="1">
            <a:spLocks/>
          </p:cNvSpPr>
          <p:nvPr/>
        </p:nvSpPr>
        <p:spPr>
          <a:xfrm>
            <a:off x="-17700" y="2959937"/>
            <a:ext cx="907300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b="1" dirty="0" smtClean="0">
                <a:solidFill>
                  <a:prstClr val="black"/>
                </a:solidFill>
                <a:latin typeface="Calibri"/>
              </a:rPr>
              <a:t>Målsætning</a:t>
            </a:r>
            <a:r>
              <a:rPr lang="da-DK" sz="1600" dirty="0" smtClean="0">
                <a:solidFill>
                  <a:prstClr val="black"/>
                </a:solidFill>
                <a:latin typeface="Calibri"/>
              </a:rPr>
              <a:t>: </a:t>
            </a:r>
            <a:r>
              <a:rPr lang="da-DK" sz="1600" i="1" dirty="0" smtClean="0">
                <a:solidFill>
                  <a:prstClr val="black"/>
                </a:solidFill>
                <a:latin typeface="Calibri"/>
              </a:rPr>
              <a:t>At elevgruppen gives midlertidig adgang til tilgængeliggjorte materialer fx via Nota.</a:t>
            </a:r>
          </a:p>
          <a:p>
            <a:pPr marL="0" indent="0">
              <a:buFont typeface="Arial" pitchFamily="34" charset="0"/>
              <a:buNone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>
              <a:buFontTx/>
              <a:buChar char="-"/>
            </a:pPr>
            <a:endParaRPr lang="da-DK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Pladsholder til indhold 2"/>
          <p:cNvSpPr txBox="1">
            <a:spLocks/>
          </p:cNvSpPr>
          <p:nvPr/>
        </p:nvSpPr>
        <p:spPr>
          <a:xfrm>
            <a:off x="0" y="3495924"/>
            <a:ext cx="9073008" cy="4821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b="1" dirty="0" smtClean="0">
                <a:solidFill>
                  <a:prstClr val="black"/>
                </a:solidFill>
                <a:latin typeface="Calibri"/>
              </a:rPr>
              <a:t>Argumentation:</a:t>
            </a:r>
          </a:p>
          <a:p>
            <a:r>
              <a:rPr lang="da-DK" sz="1600" i="1" dirty="0" smtClean="0">
                <a:solidFill>
                  <a:prstClr val="black"/>
                </a:solidFill>
                <a:latin typeface="Calibri"/>
              </a:rPr>
              <a:t>Oplevet inklusion fremfor ekskludering af læringsfællesskabet</a:t>
            </a:r>
          </a:p>
          <a:p>
            <a:r>
              <a:rPr lang="da-DK" sz="1600" i="1" dirty="0" smtClean="0">
                <a:solidFill>
                  <a:prstClr val="black"/>
                </a:solidFill>
                <a:latin typeface="Calibri"/>
              </a:rPr>
              <a:t>Bedre læsere og skrivere</a:t>
            </a:r>
          </a:p>
          <a:p>
            <a:r>
              <a:rPr lang="da-DK" sz="1600" i="1" dirty="0" smtClean="0">
                <a:solidFill>
                  <a:prstClr val="black"/>
                </a:solidFill>
                <a:latin typeface="Calibri"/>
              </a:rPr>
              <a:t>Udvikle tekstkompetencer, viden og ordforråd på lige fod med jævnaldrende læsere og dermed undgå </a:t>
            </a:r>
            <a:r>
              <a:rPr lang="da-DK" sz="1600" i="1" dirty="0" err="1" smtClean="0">
                <a:solidFill>
                  <a:prstClr val="black"/>
                </a:solidFill>
                <a:latin typeface="Calibri"/>
              </a:rPr>
              <a:t>videnstab</a:t>
            </a:r>
            <a:endParaRPr lang="da-DK" sz="1600" i="1" dirty="0" smtClean="0">
              <a:solidFill>
                <a:prstClr val="black"/>
              </a:solidFill>
              <a:latin typeface="Calibri"/>
            </a:endParaRPr>
          </a:p>
          <a:p>
            <a:r>
              <a:rPr lang="da-DK" sz="1600" i="1" dirty="0" smtClean="0">
                <a:solidFill>
                  <a:prstClr val="black"/>
                </a:solidFill>
                <a:latin typeface="Calibri"/>
              </a:rPr>
              <a:t>Rutine i brugen af LST</a:t>
            </a:r>
          </a:p>
          <a:p>
            <a:r>
              <a:rPr lang="da-DK" sz="1600" i="1" dirty="0" smtClean="0">
                <a:solidFill>
                  <a:prstClr val="black"/>
                </a:solidFill>
                <a:latin typeface="Calibri"/>
              </a:rPr>
              <a:t>Undgå marginalisering og bibeholdelse af </a:t>
            </a:r>
            <a:r>
              <a:rPr lang="da-DK" sz="1600" i="1" dirty="0" err="1" smtClean="0">
                <a:solidFill>
                  <a:prstClr val="black"/>
                </a:solidFill>
                <a:latin typeface="Calibri"/>
              </a:rPr>
              <a:t>socio</a:t>
            </a:r>
            <a:r>
              <a:rPr lang="da-DK" sz="1600" i="1" dirty="0" smtClean="0">
                <a:solidFill>
                  <a:prstClr val="black"/>
                </a:solidFill>
                <a:latin typeface="Calibri"/>
              </a:rPr>
              <a:t>-emotionelle styrker og kompetencer</a:t>
            </a:r>
          </a:p>
          <a:p>
            <a:pPr marL="457200" indent="-457200">
              <a:buFont typeface="Arial" pitchFamily="34" charset="0"/>
              <a:buAutoNum type="arabicPeriod"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 marL="457200" indent="-457200">
              <a:buFont typeface="Arial" pitchFamily="34" charset="0"/>
              <a:buAutoNum type="arabicPeriod"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da-DK" sz="1600" dirty="0" smtClean="0">
              <a:solidFill>
                <a:prstClr val="black"/>
              </a:solidFill>
              <a:latin typeface="Calibri"/>
            </a:endParaRPr>
          </a:p>
          <a:p>
            <a:pPr>
              <a:buFontTx/>
              <a:buChar char="-"/>
            </a:pPr>
            <a:endParaRPr lang="da-DK" sz="1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064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Ordblinde-risikoelever og NOTA</a:t>
            </a:r>
            <a:endParaRPr lang="da-DK" sz="28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27" y="5126037"/>
            <a:ext cx="1457325" cy="1457325"/>
          </a:xfrm>
          <a:prstGeom prst="rect">
            <a:avLst/>
          </a:prstGeom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768096" y="1772816"/>
            <a:ext cx="9073008" cy="4032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Henvendelse til UVM gennem Nota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</a:t>
            </a:r>
            <a:r>
              <a:rPr kumimoji="0" lang="da-DK" sz="1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afslag fra Kammeradvokaten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Åbent brev til UV-minister og UV-udvalget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</a:t>
            </a:r>
            <a:r>
              <a:rPr kumimoji="0" lang="da-DK" sz="1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opfordring til at se nærmere på elevgruppens muligheder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- ønske om foretræde for UV-udvalget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Afslag fra Riisager – svarer ikke på ønske om foretræde </a:t>
            </a: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  <a:hlinkClick r:id="rId4"/>
              </a:rPr>
              <a:t>https://www.ft.dk/samling/20181/almdel/unu/spm/21/svar/1530789/1970664.pdf</a:t>
            </a: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Kontakt til Mathias </a:t>
            </a:r>
            <a:r>
              <a:rPr kumimoji="0" lang="da-DK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Tesfaye</a:t>
            </a: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Invitation til foretræde for UV-udvalget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Foretræde for UV-udvalget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A+B+SF spørgsmål til UV-ministeren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        </a:t>
            </a:r>
            <a:r>
              <a:rPr kumimoji="0" lang="da-DK" sz="1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- vævende svar fra Riisager </a:t>
            </a: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  <a:hlinkClick r:id="rId4"/>
              </a:rPr>
              <a:t>https://www.ft.dk/samling/20181/almdel/unu/spm/21/svar/1530789/1970663.pdf</a:t>
            </a: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Artikel Folkeskolen </a:t>
            </a: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https://www.folkeskolen.dk/647289/riisager-afviser-fortsat-at-give-indskolingselever-adgang-til-nota</a:t>
            </a: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a-DK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Artikel ordblindebladet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2987824" y="5805264"/>
            <a:ext cx="4032448" cy="1015663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Status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En indskolingselev kan optages i Nota, såfremt en LV eller læsekonsulent erklærer eleven ordblind.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Tør LV konkludere ordblindhed så tidligt?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MEN nu har vi jo ny minister!!!</a:t>
            </a:r>
          </a:p>
        </p:txBody>
      </p:sp>
    </p:spTree>
    <p:extLst>
      <p:ext uri="{BB962C8B-B14F-4D97-AF65-F5344CB8AC3E}">
        <p14:creationId xmlns:p14="http://schemas.microsoft.com/office/powerpoint/2010/main" val="57385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Nye ad hoc-grupper</a:t>
            </a:r>
            <a:endParaRPr lang="da-DK" sz="28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27" y="5126037"/>
            <a:ext cx="1457325" cy="1457325"/>
          </a:xfrm>
          <a:prstGeom prst="rect">
            <a:avLst/>
          </a:prstGeom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774219" y="167203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Retningslinjer og inspiration/drejebog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http://roal.dk/ad-hocgrupper/</a:t>
            </a:r>
            <a:endParaRPr kumimoji="0" lang="da-DK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Gode ideer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da-DK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760" y="1906577"/>
            <a:ext cx="1316850" cy="987638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176" y="3154291"/>
            <a:ext cx="938865" cy="902286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5776" y="4814076"/>
            <a:ext cx="634039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4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0BAE2B7-78B9-4B97-85DE-6646C285F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7973516" cy="1463040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rgbClr val="B00082"/>
                </a:solidFill>
              </a:rPr>
              <a:t>4</a:t>
            </a:r>
            <a:r>
              <a:rPr lang="da-DK" sz="4000" dirty="0" smtClean="0">
                <a:solidFill>
                  <a:srgbClr val="B00082"/>
                </a:solidFill>
              </a:rPr>
              <a:t>. Afrunding</a:t>
            </a:r>
            <a:endParaRPr lang="da-DK" sz="4000" dirty="0"/>
          </a:p>
        </p:txBody>
      </p:sp>
      <p:pic>
        <p:nvPicPr>
          <p:cNvPr id="6" name="Billede 5" descr="ROAL logo.jpg">
            <a:extLst>
              <a:ext uri="{FF2B5EF4-FFF2-40B4-BE49-F238E27FC236}">
                <a16:creationId xmlns:a16="http://schemas.microsoft.com/office/drawing/2014/main" id="{A5C828CB-B11F-4399-A18E-051ACE9496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40538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9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B00082"/>
                </a:solidFill>
              </a:rPr>
              <a:t>4. Afrunding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26972" y="1831338"/>
            <a:ext cx="7290055" cy="4752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b="1" dirty="0"/>
              <a:t>Kontakt</a:t>
            </a:r>
          </a:p>
          <a:p>
            <a:pPr marL="0" indent="0">
              <a:buNone/>
            </a:pPr>
            <a:r>
              <a:rPr lang="da-DK" sz="2200" dirty="0"/>
              <a:t>Annette Klint: </a:t>
            </a:r>
            <a:r>
              <a:rPr lang="da-DK" sz="2200" dirty="0">
                <a:hlinkClick r:id="rId3"/>
              </a:rPr>
              <a:t>annetteklint@gmail.com</a:t>
            </a:r>
            <a:endParaRPr lang="da-DK" sz="2200" dirty="0"/>
          </a:p>
          <a:p>
            <a:pPr marL="0" indent="0">
              <a:buNone/>
            </a:pPr>
            <a:r>
              <a:rPr lang="da-DK" sz="2200" dirty="0"/>
              <a:t>Gitte Skipper: </a:t>
            </a:r>
            <a:r>
              <a:rPr lang="da-DK" sz="2200" dirty="0">
                <a:hlinkClick r:id="rId3"/>
              </a:rPr>
              <a:t>giski@aarhus.dk</a:t>
            </a:r>
            <a:r>
              <a:rPr lang="da-DK" sz="2200" dirty="0"/>
              <a:t> 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b="1" dirty="0"/>
              <a:t>Medlemskab</a:t>
            </a:r>
          </a:p>
          <a:p>
            <a:pPr marL="0" indent="0">
              <a:buNone/>
            </a:pPr>
            <a:r>
              <a:rPr lang="da-DK" sz="2200" dirty="0"/>
              <a:t>Tilmelding til en af vores temadag</a:t>
            </a:r>
          </a:p>
          <a:p>
            <a:pPr marL="0" indent="0">
              <a:buNone/>
            </a:pPr>
            <a:r>
              <a:rPr lang="da-DK" sz="2200" dirty="0"/>
              <a:t>På hjemmesiden - </a:t>
            </a:r>
            <a:r>
              <a:rPr lang="da-DK" sz="2200" dirty="0">
                <a:hlinkClick r:id="rId3"/>
              </a:rPr>
              <a:t>http://roal.dk</a:t>
            </a:r>
            <a:r>
              <a:rPr lang="da-DK" sz="2200" dirty="0"/>
              <a:t> 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b="1" dirty="0"/>
              <a:t>Find os på de social medier</a:t>
            </a:r>
          </a:p>
          <a:p>
            <a:pPr marL="0" indent="0">
              <a:buNone/>
            </a:pPr>
            <a:r>
              <a:rPr lang="da-DK" sz="2200" dirty="0"/>
              <a:t>LinkedIn og </a:t>
            </a:r>
            <a:r>
              <a:rPr lang="da-DK" sz="2200" dirty="0" err="1"/>
              <a:t>facebook</a:t>
            </a:r>
            <a:endParaRPr lang="da-DK" sz="22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457200" indent="-457200">
              <a:buAutoNum type="arabicPeriod"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>
              <a:buFontTx/>
              <a:buChar char="-"/>
            </a:pPr>
            <a:endParaRPr lang="da-DK" sz="2400" dirty="0"/>
          </a:p>
        </p:txBody>
      </p:sp>
      <p:pic>
        <p:nvPicPr>
          <p:cNvPr id="4" name="Billede 3" descr="ROAL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4427" y="5126037"/>
            <a:ext cx="14573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0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</TotalTime>
  <Words>821</Words>
  <Application>Microsoft Office PowerPoint</Application>
  <PresentationFormat>Skærmshow (4:3)</PresentationFormat>
  <Paragraphs>238</Paragraphs>
  <Slides>20</Slides>
  <Notes>16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7" baseType="lpstr"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 ROAL- Samrådet for ordblindhed  og andre læsevanskeligheder  </vt:lpstr>
      <vt:lpstr>Indhold</vt:lpstr>
      <vt:lpstr>1. præsentation</vt:lpstr>
      <vt:lpstr>præsentation</vt:lpstr>
      <vt:lpstr>2. Struktur og tanker bag ROAL</vt:lpstr>
      <vt:lpstr>Om ROAL</vt:lpstr>
      <vt:lpstr>En dansk ngo</vt:lpstr>
      <vt:lpstr>Styregruppen </vt:lpstr>
      <vt:lpstr>temadage</vt:lpstr>
      <vt:lpstr>Næste temadag/generalforsamling</vt:lpstr>
      <vt:lpstr>Mere info om roal</vt:lpstr>
      <vt:lpstr>3. Ad hoc-grupper</vt:lpstr>
      <vt:lpstr>Netværk i Jylland</vt:lpstr>
      <vt:lpstr>Testvejledernes kvalifikationer</vt:lpstr>
      <vt:lpstr>ROAL Handleplan </vt:lpstr>
      <vt:lpstr>Ordblinde-risikoelever og NOTA</vt:lpstr>
      <vt:lpstr>Ordblinde-risikoelever og NOTA</vt:lpstr>
      <vt:lpstr>Nye ad hoc-grupper</vt:lpstr>
      <vt:lpstr>4. Afrunding</vt:lpstr>
      <vt:lpstr>4. Afrunding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ROAL- Samrådet for ordblinde og andre læsevanskeligheder</dc:title>
  <dc:creator>Gitte Skipper</dc:creator>
  <cp:lastModifiedBy>BDJ</cp:lastModifiedBy>
  <cp:revision>23</cp:revision>
  <dcterms:created xsi:type="dcterms:W3CDTF">2019-07-08T05:36:09Z</dcterms:created>
  <dcterms:modified xsi:type="dcterms:W3CDTF">2019-11-25T13:28:27Z</dcterms:modified>
</cp:coreProperties>
</file>